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9" r:id="rId4"/>
    <p:sldId id="260" r:id="rId5"/>
    <p:sldId id="261" r:id="rId6"/>
    <p:sldId id="266" r:id="rId7"/>
    <p:sldId id="262" r:id="rId8"/>
    <p:sldId id="263" r:id="rId9"/>
    <p:sldId id="264" r:id="rId10"/>
    <p:sldId id="265" r:id="rId11"/>
    <p:sldId id="25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72711A-D8D8-4AE0-BE4B-59F4A3D172A2}" type="datetimeFigureOut">
              <a:rPr lang="ru-RU" smtClean="0"/>
              <a:pPr/>
              <a:t>01.02.2014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499EC2-F4D5-4673-BE24-991711E5FBD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905272"/>
          </a:xfrm>
        </p:spPr>
        <p:txBody>
          <a:bodyPr>
            <a:normAutofit/>
          </a:bodyPr>
          <a:lstStyle/>
          <a:p>
            <a:pPr algn="just"/>
            <a:r>
              <a:rPr lang="ru-RU" sz="4000" dirty="0" smtClean="0"/>
              <a:t>ПЕДАГОГИЧЕСКИЙ МЕНЕДЖМЕНТ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293096"/>
            <a:ext cx="7854696" cy="688040"/>
          </a:xfrm>
        </p:spPr>
        <p:txBody>
          <a:bodyPr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347313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25896" y="37259"/>
            <a:ext cx="9251708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Либеральный (попустительствующий, анархический) стиль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ru-RU" dirty="0"/>
              <a:t> 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Либеральный стиль руководства характеризуется, с одной стороны, «максимумом демократии» (все могут высказываться), а с другой — «минимумом контроля» (принятые решения не выполняются, все пущено на «самотек»). Управленческие решения, как правило, не принимаются: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руководитель-либерал обычно либо ждет указаний от вышестоящего руководителя, либо подчиняется решениям группы.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Основным методом воздействия является просьба, часто даже упрашивание подчиненного, оценка результатов работы затруднена, методы стимулирования выбираются хаотически.</a:t>
            </a:r>
          </a:p>
          <a:p>
            <a:r>
              <a:rPr lang="ru-RU" dirty="0"/>
              <a:t> </a:t>
            </a:r>
            <a:r>
              <a:rPr lang="ru-RU" sz="1400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sz="1400" b="1" dirty="0">
                <a:solidFill>
                  <a:srgbClr val="002060"/>
                </a:solidFill>
              </a:rPr>
              <a:t>характеристики: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создает условия для появления инновационных идей;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благоприятная среда для проявления индивидуальных лидерских качеств. </a:t>
            </a:r>
          </a:p>
          <a:p>
            <a:r>
              <a:rPr lang="ru-RU" sz="1400" dirty="0">
                <a:solidFill>
                  <a:srgbClr val="002060"/>
                </a:solidFill>
              </a:rPr>
              <a:t> </a:t>
            </a:r>
          </a:p>
          <a:p>
            <a:r>
              <a:rPr lang="ru-RU" sz="1400" b="1" dirty="0" smtClean="0">
                <a:solidFill>
                  <a:srgbClr val="002060"/>
                </a:solidFill>
              </a:rPr>
              <a:t>Методы </a:t>
            </a:r>
            <a:r>
              <a:rPr lang="ru-RU" sz="1400" b="1" dirty="0">
                <a:solidFill>
                  <a:srgbClr val="002060"/>
                </a:solidFill>
              </a:rPr>
              <a:t>управления:</a:t>
            </a:r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dirty="0">
                <a:solidFill>
                  <a:srgbClr val="002060"/>
                </a:solidFill>
              </a:rPr>
              <a:t>просьбы, уговоры;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уступки;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выжидательная позиция;</a:t>
            </a:r>
          </a:p>
          <a:p>
            <a:r>
              <a:rPr lang="ru-RU" sz="1400" dirty="0">
                <a:solidFill>
                  <a:srgbClr val="002060"/>
                </a:solidFill>
              </a:rPr>
              <a:t>бездействие.</a:t>
            </a:r>
          </a:p>
          <a:p>
            <a:r>
              <a:rPr lang="ru-RU" sz="1400" dirty="0"/>
              <a:t> </a:t>
            </a:r>
          </a:p>
          <a:p>
            <a:r>
              <a:rPr lang="ru-RU" sz="1400" dirty="0">
                <a:solidFill>
                  <a:srgbClr val="92D050"/>
                </a:solidFill>
              </a:rPr>
              <a:t>Результаты работы коллектива при таком стиле управления обычно нестабильны, удовлетворенность трудом низкая, психологический климат в коллективе неблагоприятный, возможны скрытые и явные конфликты, часто происходит расслоение на конфликтующие подгруппы.</a:t>
            </a:r>
          </a:p>
          <a:p>
            <a:r>
              <a:rPr lang="ru-RU" sz="1400" dirty="0">
                <a:solidFill>
                  <a:srgbClr val="92D050"/>
                </a:solidFill>
              </a:rPr>
              <a:t>Идеального, однозначно эффективного или неэффективного стиля управления не существует. Успешность применения того или иного стиля определяется не изолированными причинами, а ситуацией в целом. </a:t>
            </a:r>
          </a:p>
          <a:p>
            <a:r>
              <a:rPr lang="ru-RU" dirty="0"/>
              <a:t> </a:t>
            </a:r>
            <a:endParaRPr lang="ru-RU" dirty="0" smtClean="0"/>
          </a:p>
          <a:p>
            <a:endParaRPr lang="ru-RU" dirty="0"/>
          </a:p>
          <a:p>
            <a:r>
              <a:rPr lang="ru-RU" b="1" i="1" dirty="0">
                <a:solidFill>
                  <a:srgbClr val="FFFF00"/>
                </a:solidFill>
              </a:rPr>
              <a:t>Руководитель должен уметь применять стиль, адекватный конкретной ситуации. Результат во многом будет зависеть от личности руководителя и от внутренней культуры подчиненных.</a:t>
            </a:r>
            <a:endParaRPr lang="ru-RU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78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2859"/>
            <a:ext cx="9144000" cy="6880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59633" y="4422303"/>
            <a:ext cx="16269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ПЛАТОН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6804248" y="4422303"/>
            <a:ext cx="1626998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СОКРАТ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661248"/>
            <a:ext cx="2520280" cy="46166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ВОЛЬТЕР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95536" y="303039"/>
            <a:ext cx="8208912" cy="461665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О культуре говорили много и по-разному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43900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097" y="332656"/>
            <a:ext cx="8229600" cy="78069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</a:rPr>
              <a:t>1.   Понятие педагогического управления, менеджмента и управления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7558882"/>
          </a:xfrm>
        </p:spPr>
      </p:pic>
      <p:sp>
        <p:nvSpPr>
          <p:cNvPr id="8" name="TextBox 7"/>
          <p:cNvSpPr txBox="1"/>
          <p:nvPr/>
        </p:nvSpPr>
        <p:spPr>
          <a:xfrm>
            <a:off x="179512" y="692696"/>
            <a:ext cx="87129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2060"/>
                </a:solidFill>
              </a:rPr>
              <a:t>Менеджмент – это управление, базирующееся на </a:t>
            </a:r>
            <a:r>
              <a:rPr lang="ru-RU" dirty="0" err="1">
                <a:solidFill>
                  <a:srgbClr val="002060"/>
                </a:solidFill>
              </a:rPr>
              <a:t>человекоцентристком</a:t>
            </a:r>
            <a:r>
              <a:rPr lang="ru-RU" dirty="0">
                <a:solidFill>
                  <a:srgbClr val="002060"/>
                </a:solidFill>
              </a:rPr>
              <a:t> подходе, предполагающем не прямолинейное воздействие, а создание условий для комфортного сотрудничества руководителя и подчиненного в эффективном достижении целей совместной деятельности. </a:t>
            </a:r>
          </a:p>
          <a:p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179512" y="4797152"/>
            <a:ext cx="871296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Наиболее подходящее и полное определение менеджмента, которое  использовано в  образовании, дал известный американский теоретик менеджмента П. </a:t>
            </a:r>
            <a:r>
              <a:rPr lang="ru-RU" sz="1700" dirty="0" err="1">
                <a:solidFill>
                  <a:schemeClr val="tx2">
                    <a:lumMod val="20000"/>
                    <a:lumOff val="80000"/>
                  </a:schemeClr>
                </a:solidFill>
              </a:rPr>
              <a:t>Друкер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считавший,  что современный менеджмент – это специфический вид управленческой деятельности, вращающийся вокруг человека, с целью сделать людей способными к совместному действию, придать </a:t>
            </a:r>
            <a:r>
              <a:rPr lang="ru-RU" sz="1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их усилиям эффективность 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и сгладить присущие им слабости, ибо человеческая способность вносить вклад в общество столь же зависит от эффективности управления предприятием, как и от собственных усилий и </a:t>
            </a:r>
            <a:r>
              <a:rPr lang="ru-RU" sz="17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отдачи людей</a:t>
            </a:r>
            <a:r>
              <a:rPr lang="ru-RU" sz="17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xmlns="" val="52134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724542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48680"/>
            <a:ext cx="8964488" cy="62170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/>
                </a:solidFill>
              </a:rPr>
              <a:t>П. </a:t>
            </a:r>
            <a:r>
              <a:rPr lang="ru-RU" sz="2800" b="1" dirty="0" err="1">
                <a:solidFill>
                  <a:schemeClr val="bg2"/>
                </a:solidFill>
              </a:rPr>
              <a:t>Друкер</a:t>
            </a:r>
            <a:r>
              <a:rPr lang="ru-RU" sz="2800" b="1" dirty="0">
                <a:solidFill>
                  <a:schemeClr val="bg2"/>
                </a:solidFill>
              </a:rPr>
              <a:t> </a:t>
            </a:r>
            <a:r>
              <a:rPr lang="ru-RU" sz="2800" b="1" dirty="0" smtClean="0">
                <a:solidFill>
                  <a:schemeClr val="bg2"/>
                </a:solidFill>
              </a:rPr>
              <a:t>определил </a:t>
            </a:r>
            <a:r>
              <a:rPr lang="ru-RU" sz="2800" b="1" dirty="0">
                <a:solidFill>
                  <a:schemeClr val="bg2"/>
                </a:solidFill>
              </a:rPr>
              <a:t>задачи менеджмента</a:t>
            </a:r>
            <a:r>
              <a:rPr lang="ru-RU" sz="2800" b="1" dirty="0" smtClean="0">
                <a:solidFill>
                  <a:schemeClr val="bg2"/>
                </a:solidFill>
              </a:rPr>
              <a:t>:</a:t>
            </a:r>
          </a:p>
          <a:p>
            <a:pPr algn="ctr"/>
            <a:endParaRPr lang="ru-RU" sz="1000" b="1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Сплотить 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людей вокруг общих целей предприятия, - иначе никогда из толпы не создать </a:t>
            </a:r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коллектива.</a:t>
            </a:r>
            <a:endParaRPr lang="ru-RU" sz="2000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Развивать в каждом сотруднике предприятия его потребности и по возможности их удовлетворять.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Ни на минуту не останавливать развитие людей.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Поскольку навыки и профессиональная подготовка людей, работающих на предприятии, различны, и сотрудники выполняют разнообразные виды работ, постольку их производственная деятельность должна строиться на основе коммуникации между работниками и на их индивидуальной ответственности.</a:t>
            </a:r>
          </a:p>
          <a:p>
            <a:pPr algn="just"/>
            <a:endParaRPr lang="ru-RU" sz="2000" dirty="0" smtClean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ru-RU" sz="2000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ru-RU" sz="2000" dirty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О предприятии нельзя судить только по объему выпуска продукции и базовым производственным линиям. В этом отношении предприятие схоже с человеком: так же, как ему необходимы разнообразные средства для оценки здоровья и деятельности, такие же различные средства требуются и для оценки функционирования предприятия.</a:t>
            </a:r>
          </a:p>
        </p:txBody>
      </p:sp>
    </p:spTree>
    <p:extLst>
      <p:ext uri="{BB962C8B-B14F-4D97-AF65-F5344CB8AC3E}">
        <p14:creationId xmlns:p14="http://schemas.microsoft.com/office/powerpoint/2010/main" xmlns="" val="20872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7558882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-8206" y="1"/>
            <a:ext cx="9036496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Функции педагогического </a:t>
            </a:r>
            <a:r>
              <a:rPr lang="ru-RU" sz="3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менеджмента</a:t>
            </a:r>
          </a:p>
          <a:p>
            <a:pPr algn="ctr"/>
            <a:endParaRPr lang="ru-RU" sz="16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Внедрение педагогического менеджмента в практику деятельности современного образовательного учреждения вызвано необходимостью осуществления адекватного управления в условиях реформирующегося российского образования, когда образовательные учреждения уходят от единообразия, предоставляют населению вариативные образовательные услуги, развиваются, на основе демократизации, участвуют в инновационных процессах. Но такое значительное изменение объекта управления – школы, дошкольного образовательного учреждения и т. д. - требует изменения и субъекта управления.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endParaRPr lang="ru-RU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just"/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Педагогический менеджмент имеет свою специфику и присущие только ему закономерности. Профессиональные знания по менеджменту обусловливают осознание управленцами, связанными с образованием, трех различных инструментов управления: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организации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, иерархии управления, основное средство 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здесь-воздействие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на человека сверху с помощью мотивации, планирования, организации, </a:t>
            </a: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контроля, стимулирования </a:t>
            </a:r>
            <a:r>
              <a:rPr lang="en-US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;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культуры управления, т.е. вырабатываемых и признаваемых обществом, организацией, группой людей ценностей, социальных норм и установок, особенностей поведения; </a:t>
            </a:r>
            <a:endParaRPr lang="ru-RU" sz="16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marL="342900" indent="-342900" algn="just">
              <a:buAutoNum type="arabicParenR"/>
            </a:pPr>
            <a:r>
              <a:rPr lang="ru-RU" sz="16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рынка, рыночных отношений, т.е. отношений, основанные на купле-продаже продукции и услуг, на равновесии интересов продавца и покупателя. </a:t>
            </a:r>
          </a:p>
        </p:txBody>
      </p:sp>
    </p:spTree>
    <p:extLst>
      <p:ext uri="{BB962C8B-B14F-4D97-AF65-F5344CB8AC3E}">
        <p14:creationId xmlns:p14="http://schemas.microsoft.com/office/powerpoint/2010/main" xmlns="" val="174106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0914" y="-28910"/>
            <a:ext cx="9154914" cy="6866187"/>
          </a:xfrm>
        </p:spPr>
      </p:pic>
      <p:sp>
        <p:nvSpPr>
          <p:cNvPr id="11" name="Прямоугольник 10"/>
          <p:cNvSpPr/>
          <p:nvPr/>
        </p:nvSpPr>
        <p:spPr>
          <a:xfrm>
            <a:off x="107503" y="4579"/>
            <a:ext cx="8856985" cy="6663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b="1" dirty="0" smtClean="0"/>
              <a:t>2.  </a:t>
            </a:r>
            <a:r>
              <a:rPr lang="ru-RU" b="1" dirty="0" smtClean="0"/>
              <a:t>Содержание </a:t>
            </a:r>
            <a:r>
              <a:rPr lang="ru-RU" b="1" dirty="0"/>
              <a:t>и методы </a:t>
            </a:r>
            <a:r>
              <a:rPr lang="ru-RU" b="1" dirty="0" err="1"/>
              <a:t>внутришкольного</a:t>
            </a:r>
            <a:r>
              <a:rPr lang="ru-RU" b="1" dirty="0"/>
              <a:t> управления.</a:t>
            </a:r>
            <a:endParaRPr lang="ru-RU" dirty="0"/>
          </a:p>
          <a:p>
            <a:r>
              <a:rPr lang="ru-RU" b="1" dirty="0"/>
              <a:t> </a:t>
            </a:r>
            <a:endParaRPr lang="ru-RU" dirty="0"/>
          </a:p>
          <a:p>
            <a:pPr algn="just"/>
            <a:r>
              <a:rPr lang="ru-RU" sz="1700" dirty="0"/>
              <a:t>Под управлением вообще понимается деятельность, направленная на выработку решений, организацию, контроль, регулирование объекта управления в соответствии с заданной целью, анализ и подведение итогов на основе достоверной информации.</a:t>
            </a:r>
          </a:p>
          <a:p>
            <a:pPr algn="just"/>
            <a:r>
              <a:rPr lang="ru-RU" sz="1700" dirty="0"/>
              <a:t>Общеобразовательная школа как сложная динамическая социальная система выступает объектом </a:t>
            </a:r>
            <a:r>
              <a:rPr lang="ru-RU" sz="1700" dirty="0" err="1"/>
              <a:t>внутришкольного</a:t>
            </a:r>
            <a:r>
              <a:rPr lang="ru-RU" sz="1700" dirty="0"/>
              <a:t> управления</a:t>
            </a:r>
            <a:r>
              <a:rPr lang="ru-RU" sz="1700" dirty="0" smtClean="0"/>
              <a:t>.</a:t>
            </a:r>
            <a:endParaRPr lang="en-US" sz="1700" dirty="0" smtClean="0"/>
          </a:p>
          <a:p>
            <a:pPr algn="just"/>
            <a:endParaRPr lang="ru-RU" sz="1700" dirty="0"/>
          </a:p>
          <a:p>
            <a:pPr algn="just"/>
            <a:r>
              <a:rPr lang="ru-RU" sz="1700" dirty="0" err="1"/>
              <a:t>Внутришкольное</a:t>
            </a:r>
            <a:r>
              <a:rPr lang="ru-RU" sz="1700" dirty="0"/>
              <a:t> управление представляет собой целенаправленное, сознательное взаимодействие участников целостного педагогического процесса на основе познания его объективных закономерностей с целью достижения оптимального результата.</a:t>
            </a:r>
          </a:p>
          <a:p>
            <a:pPr algn="just"/>
            <a:r>
              <a:rPr lang="ru-RU" sz="1700" dirty="0"/>
              <a:t>Традиционное представление о </a:t>
            </a:r>
            <a:r>
              <a:rPr lang="ru-RU" sz="1700" dirty="0" err="1"/>
              <a:t>внутришкольном</a:t>
            </a:r>
            <a:r>
              <a:rPr lang="ru-RU" sz="1700" dirty="0"/>
              <a:t> управлении раскрывалось в таких характеристиках, как целенаправленное воздействие субъекта на объект управления; влияние управляющей системы на управляемую систему с целью перевода последней в качественно новое состояние; внедрение элементов научной организации педагогического труда и др.</a:t>
            </a:r>
          </a:p>
          <a:p>
            <a:pPr algn="just"/>
            <a:r>
              <a:rPr lang="ru-RU" sz="1700" dirty="0"/>
              <a:t> </a:t>
            </a:r>
          </a:p>
          <a:p>
            <a:pPr algn="just"/>
            <a:r>
              <a:rPr lang="ru-RU" sz="1700" dirty="0"/>
              <a:t>Теория управления школой существенно дополняется теорией </a:t>
            </a:r>
            <a:r>
              <a:rPr lang="ru-RU" sz="1700" dirty="0" err="1"/>
              <a:t>внутришкольного</a:t>
            </a:r>
            <a:r>
              <a:rPr lang="ru-RU" sz="1700" dirty="0"/>
              <a:t> менеджмента. Теория менеджмента привлекает прежде всего своей личностной направленностью, когда деятельность менеджера (управляющего) строится на основе подлинного уважения, доверия к своим сотрудникам, создания для них ситуаций успеха. Именно эта сторона менеджмента существенно дополняет теорию </a:t>
            </a:r>
            <a:r>
              <a:rPr lang="ru-RU" sz="1700" dirty="0" err="1"/>
              <a:t>внутришкольного</a:t>
            </a:r>
            <a:r>
              <a:rPr lang="ru-RU" sz="1700" dirty="0"/>
              <a:t> управления. Осмысление идей менеджмента, их перенос в сферу </a:t>
            </a:r>
            <a:r>
              <a:rPr lang="ru-RU" sz="1700" dirty="0" err="1"/>
              <a:t>школоведческих</a:t>
            </a:r>
            <a:r>
              <a:rPr lang="ru-RU" sz="1700" dirty="0"/>
              <a:t> проблем дают основание для •разработки самостоятельного направления — </a:t>
            </a:r>
            <a:r>
              <a:rPr lang="ru-RU" sz="1700" dirty="0" err="1"/>
              <a:t>внутришкольного</a:t>
            </a:r>
            <a:r>
              <a:rPr lang="ru-RU" sz="1700" dirty="0"/>
              <a:t> менеджмента.</a:t>
            </a:r>
          </a:p>
        </p:txBody>
      </p:sp>
    </p:spTree>
    <p:extLst>
      <p:ext uri="{BB962C8B-B14F-4D97-AF65-F5344CB8AC3E}">
        <p14:creationId xmlns:p14="http://schemas.microsoft.com/office/powerpoint/2010/main" xmlns="" val="593603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 cstate="print">
            <a:duotone>
              <a:schemeClr val="bg1">
                <a:tint val="93000"/>
                <a:shade val="20000"/>
              </a:schemeClr>
              <a:schemeClr val="bg1">
                <a:tint val="90000"/>
                <a:shade val="85000"/>
                <a:satMod val="115000"/>
              </a:schemeClr>
            </a:duotone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75000"/>
                    </a14:imgEffect>
                  </a14:imgLayer>
                </a14:imgProps>
              </a:ext>
            </a:extLst>
          </a:blip>
          <a:tile tx="0" ty="0" sx="60000" sy="6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764704"/>
            <a:ext cx="8147248" cy="852704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700" b="1" dirty="0" smtClean="0">
                <a:effectLst/>
              </a:rPr>
              <a:t>3.  Управление </a:t>
            </a:r>
            <a:r>
              <a:rPr lang="ru-RU" sz="2700" b="1" dirty="0">
                <a:effectLst/>
              </a:rPr>
              <a:t>методической работой в школе и внедрением инноваций.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dirty="0"/>
              <a:t>Методическая работа </a:t>
            </a:r>
            <a:r>
              <a:rPr lang="ru-RU" sz="2000" dirty="0"/>
              <a:t>–</a:t>
            </a:r>
            <a:r>
              <a:rPr lang="ru-RU" sz="3400" dirty="0"/>
              <a:t> </a:t>
            </a:r>
            <a:r>
              <a:rPr lang="ru-RU" sz="1700" dirty="0"/>
              <a:t>это систематическая коллективная и индивидуальная деятельность педагогических кадров, направленная на повышение профессионального мастерства.</a:t>
            </a:r>
          </a:p>
          <a:p>
            <a:pPr marL="0" indent="0">
              <a:buNone/>
            </a:pPr>
            <a:r>
              <a:rPr lang="ru-RU" sz="1700" i="1" dirty="0" smtClean="0"/>
              <a:t>       Важнейшая </a:t>
            </a:r>
            <a:r>
              <a:rPr lang="ru-RU" sz="1700" i="1" dirty="0"/>
              <a:t>цель управления методической работой это:</a:t>
            </a:r>
            <a:endParaRPr lang="ru-RU" sz="1700" dirty="0"/>
          </a:p>
          <a:p>
            <a:pPr lvl="0"/>
            <a:r>
              <a:rPr lang="ru-RU" sz="1700" dirty="0"/>
              <a:t>Обучение кадров;</a:t>
            </a:r>
          </a:p>
          <a:p>
            <a:pPr lvl="0"/>
            <a:r>
              <a:rPr lang="ru-RU" sz="1700" dirty="0"/>
              <a:t>Создание условий для самообразования, </a:t>
            </a:r>
            <a:r>
              <a:rPr lang="ru-RU" sz="1700" dirty="0" smtClean="0"/>
              <a:t>саморазвития.</a:t>
            </a:r>
          </a:p>
          <a:p>
            <a:pPr marL="0" lvl="0" indent="0">
              <a:buNone/>
            </a:pPr>
            <a:r>
              <a:rPr lang="ru-RU" sz="1700" i="1" dirty="0"/>
              <a:t> </a:t>
            </a:r>
            <a:r>
              <a:rPr lang="ru-RU" sz="1700" i="1" dirty="0" smtClean="0"/>
              <a:t>       В  </a:t>
            </a:r>
            <a:r>
              <a:rPr lang="ru-RU" sz="1700" i="1" dirty="0"/>
              <a:t>работе используются  следующие направления образовательного мониторинга: </a:t>
            </a:r>
            <a:endParaRPr lang="ru-RU" sz="1700" dirty="0"/>
          </a:p>
          <a:p>
            <a:pPr lvl="0"/>
            <a:r>
              <a:rPr lang="ru-RU" sz="1700" dirty="0"/>
              <a:t>Развитие личности учащихся;</a:t>
            </a:r>
          </a:p>
          <a:p>
            <a:pPr lvl="0"/>
            <a:r>
              <a:rPr lang="ru-RU" sz="1700" dirty="0"/>
              <a:t>Развитие личности учителя;</a:t>
            </a:r>
          </a:p>
          <a:p>
            <a:pPr lvl="0"/>
            <a:r>
              <a:rPr lang="ru-RU" sz="1700" dirty="0"/>
              <a:t>Управленческая деятельность;</a:t>
            </a:r>
          </a:p>
          <a:p>
            <a:pPr lvl="0"/>
            <a:r>
              <a:rPr lang="ru-RU" sz="1700" dirty="0"/>
              <a:t>Учебная деятельность</a:t>
            </a:r>
            <a:r>
              <a:rPr lang="ru-RU" sz="1700" dirty="0" smtClean="0"/>
              <a:t>.</a:t>
            </a:r>
          </a:p>
          <a:p>
            <a:pPr marL="0" indent="0">
              <a:buNone/>
            </a:pPr>
            <a:r>
              <a:rPr lang="ru-RU" sz="1600" b="1" dirty="0" smtClean="0"/>
              <a:t>        Инновационная </a:t>
            </a:r>
            <a:r>
              <a:rPr lang="ru-RU" sz="1600" b="1" dirty="0"/>
              <a:t>деятельность школы проходит по трём основным направлениям:</a:t>
            </a:r>
            <a:endParaRPr lang="ru-RU" sz="1600" dirty="0"/>
          </a:p>
          <a:p>
            <a:r>
              <a:rPr lang="ru-RU" sz="1800" dirty="0"/>
              <a:t>- модернизация </a:t>
            </a:r>
            <a:r>
              <a:rPr lang="ru-RU" sz="1800" dirty="0" err="1" smtClean="0"/>
              <a:t>внутришкольного</a:t>
            </a:r>
            <a:r>
              <a:rPr lang="ru-RU" sz="1800" dirty="0" smtClean="0"/>
              <a:t>  </a:t>
            </a:r>
            <a:r>
              <a:rPr lang="ru-RU" sz="1800" dirty="0"/>
              <a:t>управления</a:t>
            </a:r>
          </a:p>
          <a:p>
            <a:r>
              <a:rPr lang="ru-RU" sz="1800" dirty="0"/>
              <a:t>- научно-методическая работа</a:t>
            </a:r>
          </a:p>
          <a:p>
            <a:r>
              <a:rPr lang="ru-RU" sz="1800" dirty="0" smtClean="0"/>
              <a:t>- </a:t>
            </a:r>
            <a:r>
              <a:rPr lang="ru-RU" sz="1800" dirty="0"/>
              <a:t>экономическое развитие школы</a:t>
            </a:r>
          </a:p>
          <a:p>
            <a:pPr marL="0" indent="0" algn="just">
              <a:buNone/>
            </a:pPr>
            <a:r>
              <a:rPr lang="ru-RU" sz="1800" dirty="0" smtClean="0"/>
              <a:t>       Важнейшим </a:t>
            </a:r>
            <a:r>
              <a:rPr lang="ru-RU" sz="1800" dirty="0"/>
              <a:t>условием успешности инноваций является наличие в школе инновационной среды – определённой системы морально-психологических отношений, подкреплённой комплексом мер организационного, методического, психологического характера, </a:t>
            </a:r>
            <a:r>
              <a:rPr lang="ru-RU" sz="1800" dirty="0" smtClean="0"/>
              <a:t>обеспечивающих </a:t>
            </a:r>
            <a:r>
              <a:rPr lang="ru-RU" sz="1800" dirty="0"/>
              <a:t>введение инноваций в образовательный процесс школы». Отсутствие такой инновационной среды проявляется в методической неподготовленности учителей, в их слабой информированности по существу педагогических нововведений</a:t>
            </a:r>
            <a:r>
              <a:rPr lang="ru-RU" sz="1800" dirty="0" smtClean="0"/>
              <a:t>.</a:t>
            </a:r>
          </a:p>
          <a:p>
            <a:pPr marL="0" indent="0" algn="just">
              <a:buNone/>
            </a:pPr>
            <a:endParaRPr lang="ru-RU" sz="1800" dirty="0"/>
          </a:p>
          <a:p>
            <a:pPr marL="0" indent="0" algn="just">
              <a:buNone/>
            </a:pPr>
            <a:r>
              <a:rPr lang="ru-RU" sz="1800" dirty="0" smtClean="0"/>
              <a:t>       Наличие </a:t>
            </a:r>
            <a:r>
              <a:rPr lang="ru-RU" sz="1800" dirty="0"/>
              <a:t>благоприятной инновационной среды в педагогическом коллективе снижает коэффициент «сопротивления» учителей нововведениям, помогает преодолеть стереотипы профессиональной деятельности.</a:t>
            </a:r>
          </a:p>
          <a:p>
            <a:pPr lvl="0"/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xmlns="" val="14165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188640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dirty="0"/>
              <a:t>Основные стили управления школой и их влияние психологический климат и преодоление конфликтов.</a:t>
            </a:r>
            <a:endParaRPr lang="ru-RU" sz="3200" dirty="0"/>
          </a:p>
        </p:txBody>
      </p:sp>
      <p:pic>
        <p:nvPicPr>
          <p:cNvPr id="1026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Прямоугольник 15"/>
          <p:cNvSpPr/>
          <p:nvPr/>
        </p:nvSpPr>
        <p:spPr>
          <a:xfrm>
            <a:off x="122582" y="476672"/>
            <a:ext cx="892899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rgbClr val="FFFF00"/>
                </a:solidFill>
              </a:rPr>
              <a:t>4.  Основные </a:t>
            </a:r>
            <a:r>
              <a:rPr lang="ru-RU" sz="2800" b="1" dirty="0">
                <a:solidFill>
                  <a:srgbClr val="FFFF00"/>
                </a:solidFill>
              </a:rPr>
              <a:t>стили управления школой и их влияние психологический климат и преодоление конфликтов.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6369" y="1887351"/>
            <a:ext cx="902141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C000"/>
                </a:solidFill>
              </a:rPr>
              <a:t>Стиль управления — это совокупность типичных и относительно устойчивых приемов, методов решения проблем и воздействия руководителей на подчиненных, своего рода «почерк» работы руководителя, манера реализации управленческих действий и общения с людьми</a:t>
            </a:r>
            <a:r>
              <a:rPr lang="ru-RU" dirty="0" smtClean="0">
                <a:solidFill>
                  <a:srgbClr val="FFC000"/>
                </a:solidFill>
              </a:rPr>
              <a:t>.</a:t>
            </a:r>
          </a:p>
          <a:p>
            <a:endParaRPr lang="ru-RU" dirty="0" smtClean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Стиль управления описывает систему способов, приемов, образцов поведения, с помощью которых управляющий </a:t>
            </a:r>
            <a:r>
              <a:rPr lang="ru-RU" dirty="0" smtClean="0">
                <a:solidFill>
                  <a:srgbClr val="FFC000"/>
                </a:solidFill>
              </a:rPr>
              <a:t>организует </a:t>
            </a:r>
            <a:r>
              <a:rPr lang="ru-RU" dirty="0">
                <a:solidFill>
                  <a:srgbClr val="FFC000"/>
                </a:solidFill>
              </a:rPr>
              <a:t>межличностные дела в коллективе и воздействует на подчиненных для решения поставленных задач.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При выборе стиля управления эффективный руководитель обязан учесть, не считая факторов, указанных ранее, свои собственные личные особенности и способности. Другими словами, лучше, чтоб стиль управления «совпадал» с основными характеристиками личности и характера управляющего.</a:t>
            </a:r>
          </a:p>
          <a:p>
            <a:endParaRPr lang="ru-RU" dirty="0">
              <a:solidFill>
                <a:srgbClr val="FFC000"/>
              </a:solidFill>
            </a:endParaRPr>
          </a:p>
          <a:p>
            <a:r>
              <a:rPr lang="ru-RU" dirty="0">
                <a:solidFill>
                  <a:srgbClr val="FFC000"/>
                </a:solidFill>
              </a:rPr>
              <a:t>Выдающийся немецкий психолог Курта Левин выделил три базовых (одномерных) стиля управления: авторитарный, демократический и либеральный.</a:t>
            </a:r>
          </a:p>
        </p:txBody>
      </p:sp>
    </p:spTree>
    <p:extLst>
      <p:ext uri="{BB962C8B-B14F-4D97-AF65-F5344CB8AC3E}">
        <p14:creationId xmlns:p14="http://schemas.microsoft.com/office/powerpoint/2010/main" xmlns="" val="138876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520" y="0"/>
            <a:ext cx="936104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3014" y="260648"/>
            <a:ext cx="908098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i="1" dirty="0">
                <a:solidFill>
                  <a:srgbClr val="FFC000"/>
                </a:solidFill>
              </a:rPr>
              <a:t>Авторитарный (директивный, автократический) стиль.</a:t>
            </a:r>
            <a:endParaRPr lang="ru-RU" sz="2000" dirty="0">
              <a:solidFill>
                <a:srgbClr val="FFC000"/>
              </a:solidFill>
            </a:endParaRPr>
          </a:p>
          <a:p>
            <a:pPr algn="just"/>
            <a:r>
              <a:rPr lang="ru-RU" sz="1400" dirty="0"/>
              <a:t> </a:t>
            </a:r>
            <a:r>
              <a:rPr lang="ru-RU" sz="1400" dirty="0">
                <a:solidFill>
                  <a:srgbClr val="92D050"/>
                </a:solidFill>
              </a:rPr>
              <a:t>Стиль деятельности руководителя, менеджера, в основе которого лежит абсолютизация принципа единоначалия и отрицание коллегиальных (коллективных) методов принятия решений. Характеризуется стремлением руководителя полагаться исключительно на формальный авторитет должности, жесткий контроль и принуждение. Основным методом воздействия является прямое администрирование, основной акцент делается на негативные санкции и материальное стимулирование.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Это стиль жестких приказов и распоряжений, не допускающий каких-либо возражений, собственного мнения подчиненных (присущие этому стилю методы получили название «инфарктных»). Такой стиль отрицательно сказывается на морально-психологическом климате, ведет к значительному снижению инициативности и ответственности работников</a:t>
            </a:r>
            <a:r>
              <a:rPr lang="ru-RU" sz="1400" dirty="0" smtClean="0">
                <a:solidFill>
                  <a:srgbClr val="92D050"/>
                </a:solidFill>
              </a:rPr>
              <a:t>.</a:t>
            </a:r>
          </a:p>
          <a:p>
            <a:endParaRPr lang="ru-RU" sz="1400" dirty="0"/>
          </a:p>
          <a:p>
            <a:r>
              <a:rPr lang="ru-RU" sz="1400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sz="1400" b="1" dirty="0">
                <a:solidFill>
                  <a:srgbClr val="002060"/>
                </a:solidFill>
              </a:rPr>
              <a:t>характеристики:</a:t>
            </a:r>
            <a:endParaRPr lang="ru-RU" sz="1400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эффективное взаимодействие сотрудников в критических ситуациях;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отсутствие технологических сбоев в работе;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единоначалие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b="1" dirty="0" smtClean="0">
                <a:solidFill>
                  <a:srgbClr val="002060"/>
                </a:solidFill>
              </a:rPr>
              <a:t>Методы </a:t>
            </a:r>
            <a:r>
              <a:rPr lang="ru-RU" sz="1400" b="1" dirty="0">
                <a:solidFill>
                  <a:srgbClr val="002060"/>
                </a:solidFill>
              </a:rPr>
              <a:t>управления:</a:t>
            </a:r>
            <a:endParaRPr lang="ru-RU" sz="1400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централизация власти;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директивы (приказы, инструкции, распоряжения), требующие беспрекословного подчинения;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блокирование мнений и идей, противоречащих мнению руководителя;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установление «дистанции» в общении с подчиненными, намеренное ограничение контактов с ними;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максимальное ограничение доступа к информации;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 жесткий промежуточный контроль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lvl="0"/>
            <a:endParaRPr lang="ru-RU" sz="1400" dirty="0">
              <a:solidFill>
                <a:srgbClr val="002060"/>
              </a:solidFill>
            </a:endParaRPr>
          </a:p>
          <a:p>
            <a:r>
              <a:rPr lang="ru-RU" sz="1400" i="1" dirty="0">
                <a:solidFill>
                  <a:srgbClr val="FFFF00"/>
                </a:solidFill>
              </a:rPr>
              <a:t>Авторитарный стиль управления может быть эффективным в экстремальных условиях, когда требуются быстрые и решительные действия, а дефицит времени не позволяет проводить совещания и дискуссии. Также он полезен в организациях с низким уровнем исполнительской и трудовой дисциплины.</a:t>
            </a:r>
          </a:p>
        </p:txBody>
      </p:sp>
    </p:spTree>
    <p:extLst>
      <p:ext uri="{BB962C8B-B14F-4D97-AF65-F5344CB8AC3E}">
        <p14:creationId xmlns:p14="http://schemas.microsoft.com/office/powerpoint/2010/main" xmlns="" val="268133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E:\WallPapers (New)\10-2GR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10" y="0"/>
            <a:ext cx="925170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07503" y="116632"/>
            <a:ext cx="9036497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C000"/>
                </a:solidFill>
              </a:rPr>
              <a:t>Демократический (коллегиальный, кооперативный) стиль</a:t>
            </a:r>
            <a:endParaRPr lang="ru-RU" dirty="0">
              <a:solidFill>
                <a:srgbClr val="FFC000"/>
              </a:solidFill>
            </a:endParaRPr>
          </a:p>
          <a:p>
            <a:r>
              <a:rPr lang="ru-RU" dirty="0"/>
              <a:t> </a:t>
            </a:r>
            <a:r>
              <a:rPr lang="ru-RU" sz="1400" dirty="0" smtClean="0">
                <a:solidFill>
                  <a:srgbClr val="92D050"/>
                </a:solidFill>
              </a:rPr>
              <a:t>Демократический </a:t>
            </a:r>
            <a:r>
              <a:rPr lang="ru-RU" sz="1400" dirty="0">
                <a:solidFill>
                  <a:srgbClr val="92D050"/>
                </a:solidFill>
              </a:rPr>
              <a:t>стиль характеризуется тем, что управленческие решения принимаются на основе обсуждения проблемы, с учетом мнений и инициатив сотрудников. Выполнение принятых решений гибко контролируется и руководителем, и самими сотрудниками. Основным методом воздействия является опосредованное воздействие на поведение подчиненного, основной акцент делается на сочетании материального и морального стимулирования.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 Руководителю с демократическим стилем управления свойственно проявлять интерес и доброжелательное внимание к личности сотрудника, учитывать его интересы и потребности.</a:t>
            </a:r>
          </a:p>
          <a:p>
            <a:pPr algn="just"/>
            <a:r>
              <a:rPr lang="ru-RU" sz="1400" dirty="0">
                <a:solidFill>
                  <a:srgbClr val="92D050"/>
                </a:solidFill>
              </a:rPr>
              <a:t> </a:t>
            </a:r>
            <a:r>
              <a:rPr lang="ru-RU" sz="1400" dirty="0" smtClean="0">
                <a:solidFill>
                  <a:srgbClr val="92D050"/>
                </a:solidFill>
              </a:rPr>
              <a:t>Различают </a:t>
            </a:r>
            <a:r>
              <a:rPr lang="ru-RU" sz="1400" dirty="0">
                <a:solidFill>
                  <a:srgbClr val="92D050"/>
                </a:solidFill>
              </a:rPr>
              <a:t>истинный и мнимый демократизм (панибратство). Истинный демократизм — это проявление уважения руководителя к личности сотрудника, к его профессиональным взглядам, опыту. Панибратство — форма искусственного равенства (не имеющего оснований), а также проявление скрытого пренебрежения к правилам и нормам деловых взаимоотношений.</a:t>
            </a:r>
          </a:p>
          <a:p>
            <a:pPr algn="just"/>
            <a:r>
              <a:rPr lang="ru-RU" dirty="0">
                <a:solidFill>
                  <a:srgbClr val="92D050"/>
                </a:solidFill>
              </a:rPr>
              <a:t> </a:t>
            </a:r>
            <a:r>
              <a:rPr lang="ru-RU" b="1" dirty="0" smtClean="0">
                <a:solidFill>
                  <a:srgbClr val="002060"/>
                </a:solidFill>
              </a:rPr>
              <a:t>Положительные </a:t>
            </a:r>
            <a:r>
              <a:rPr lang="ru-RU" b="1" dirty="0">
                <a:solidFill>
                  <a:srgbClr val="002060"/>
                </a:solidFill>
              </a:rPr>
              <a:t>характеристики: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400" dirty="0">
                <a:solidFill>
                  <a:srgbClr val="002060"/>
                </a:solidFill>
              </a:rPr>
              <a:t>высокая работоспособность коллектива; 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принятие сотрудниками личной ответственности за достижение поставленных целей;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творческая атмосфера, способствующая нестандартным решениям;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здоровый социально-психологический климат в коллективе.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Методы </a:t>
            </a:r>
            <a:r>
              <a:rPr lang="ru-RU" b="1" dirty="0">
                <a:solidFill>
                  <a:srgbClr val="002060"/>
                </a:solidFill>
              </a:rPr>
              <a:t>управления:</a:t>
            </a:r>
            <a:endParaRPr lang="ru-RU" dirty="0">
              <a:solidFill>
                <a:srgbClr val="002060"/>
              </a:solidFill>
            </a:endParaRP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убеждение;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поощрение инициативы;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обеспечение необходимой информацией;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справедливая оценка;</a:t>
            </a:r>
          </a:p>
          <a:p>
            <a:pPr lvl="0"/>
            <a:r>
              <a:rPr lang="ru-RU" sz="1400" dirty="0">
                <a:solidFill>
                  <a:srgbClr val="002060"/>
                </a:solidFill>
              </a:rPr>
              <a:t>применение системы вознаграждений за достижение высоких результатов.</a:t>
            </a:r>
          </a:p>
          <a:p>
            <a:r>
              <a:rPr lang="ru-RU" sz="1400" dirty="0">
                <a:solidFill>
                  <a:srgbClr val="FFFF00"/>
                </a:solidFill>
              </a:rPr>
              <a:t>Демократический стиль управления в обычных, «</a:t>
            </a:r>
            <a:r>
              <a:rPr lang="ru-RU" sz="1400" dirty="0" err="1">
                <a:solidFill>
                  <a:srgbClr val="FFFF00"/>
                </a:solidFill>
              </a:rPr>
              <a:t>нечрезвычайных</a:t>
            </a:r>
            <a:r>
              <a:rPr lang="ru-RU" sz="1400" dirty="0">
                <a:solidFill>
                  <a:srgbClr val="FFFF00"/>
                </a:solidFill>
              </a:rPr>
              <a:t>», ситуациях является наиболее эффективным, так как обеспечивает большую вероятность принятия правильных взвешенных решений, высокие результаты труда, инициативность и активность сотрудников, удовлетворенность людей своей работой и членством в коллективе, благоприятный психологический климат и сплоченность коллектива. Однако реализация демократического стиля возможна при высоких интеллектуальных, организаторских и коммуникативных способностях руководителя.</a:t>
            </a:r>
          </a:p>
        </p:txBody>
      </p:sp>
    </p:spTree>
    <p:extLst>
      <p:ext uri="{BB962C8B-B14F-4D97-AF65-F5344CB8AC3E}">
        <p14:creationId xmlns:p14="http://schemas.microsoft.com/office/powerpoint/2010/main" xmlns="" val="29050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3FFF1C-FA3F-46B7-8C4A-960AAB7306E2}"/>
</file>

<file path=customXml/itemProps2.xml><?xml version="1.0" encoding="utf-8"?>
<ds:datastoreItem xmlns:ds="http://schemas.openxmlformats.org/officeDocument/2006/customXml" ds:itemID="{DB81F532-46F6-4866-8445-9E3723D325D8}"/>
</file>

<file path=customXml/itemProps3.xml><?xml version="1.0" encoding="utf-8"?>
<ds:datastoreItem xmlns:ds="http://schemas.openxmlformats.org/officeDocument/2006/customXml" ds:itemID="{A8AC3BF1-147C-4BBE-9EF6-BBBCE22ECC54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215</TotalTime>
  <Words>1003</Words>
  <Application>Microsoft Office PowerPoint</Application>
  <PresentationFormat>Экран (4:3)</PresentationFormat>
  <Paragraphs>121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ПЕДАГОГИЧЕСКИЙ МЕНЕДЖМЕНТ</vt:lpstr>
      <vt:lpstr>1.   Понятие педагогического управления, менеджмента и управления</vt:lpstr>
      <vt:lpstr>Слайд 3</vt:lpstr>
      <vt:lpstr>Слайд 4</vt:lpstr>
      <vt:lpstr>Слайд 5</vt:lpstr>
      <vt:lpstr>3.  Управление методической работой в школе и внедрением инноваций. </vt:lpstr>
      <vt:lpstr>Слайд 7</vt:lpstr>
      <vt:lpstr>Слайд 8</vt:lpstr>
      <vt:lpstr>Слайд 9</vt:lpstr>
      <vt:lpstr>Слайд 10</vt:lpstr>
      <vt:lpstr>Слайд 11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МЕНЕДЖМЕНТ</dc:title>
  <dc:creator>Nekrasov</dc:creator>
  <cp:lastModifiedBy>Admin</cp:lastModifiedBy>
  <cp:revision>16</cp:revision>
  <dcterms:created xsi:type="dcterms:W3CDTF">2011-06-15T19:27:26Z</dcterms:created>
  <dcterms:modified xsi:type="dcterms:W3CDTF">2014-02-01T18:05:55Z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